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
  </p:notesMasterIdLst>
  <p:sldIdLst>
    <p:sldId id="256" r:id="rId2"/>
    <p:sldId id="257" r:id="rId3"/>
    <p:sldId id="258" r:id="rId4"/>
    <p:sldId id="259" r:id="rId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E90525-9AFE-4545-8586-AB5E120C3324}" type="datetimeFigureOut">
              <a:rPr lang="ru-RU" smtClean="0"/>
              <a:t>11.04.2022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F9B057-8667-489C-A707-0EFBF3C28B73}"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EC2D178-7FB3-4466-B753-18490C856F5D}" type="datetimeFigureOut">
              <a:rPr lang="ru-RU" smtClean="0"/>
              <a:t>11.04.2022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142BD59-0314-48B9-A1D4-C2281C134FD6}"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EC2D178-7FB3-4466-B753-18490C856F5D}" type="datetimeFigureOut">
              <a:rPr lang="ru-RU" smtClean="0"/>
              <a:t>11.04.2022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142BD59-0314-48B9-A1D4-C2281C134FD6}"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EC2D178-7FB3-4466-B753-18490C856F5D}" type="datetimeFigureOut">
              <a:rPr lang="ru-RU" smtClean="0"/>
              <a:t>11.04.2022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142BD59-0314-48B9-A1D4-C2281C134FD6}"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EC2D178-7FB3-4466-B753-18490C856F5D}" type="datetimeFigureOut">
              <a:rPr lang="ru-RU" smtClean="0"/>
              <a:t>11.04.2022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142BD59-0314-48B9-A1D4-C2281C134FD6}"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EC2D178-7FB3-4466-B753-18490C856F5D}" type="datetimeFigureOut">
              <a:rPr lang="ru-RU" smtClean="0"/>
              <a:t>11.04.2022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142BD59-0314-48B9-A1D4-C2281C134FD6}"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EC2D178-7FB3-4466-B753-18490C856F5D}" type="datetimeFigureOut">
              <a:rPr lang="ru-RU" smtClean="0"/>
              <a:t>11.04.2022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142BD59-0314-48B9-A1D4-C2281C134FD6}"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EC2D178-7FB3-4466-B753-18490C856F5D}" type="datetimeFigureOut">
              <a:rPr lang="ru-RU" smtClean="0"/>
              <a:t>11.04.2022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142BD59-0314-48B9-A1D4-C2281C134FD6}"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EC2D178-7FB3-4466-B753-18490C856F5D}" type="datetimeFigureOut">
              <a:rPr lang="ru-RU" smtClean="0"/>
              <a:t>11.04.2022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142BD59-0314-48B9-A1D4-C2281C134FD6}"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EC2D178-7FB3-4466-B753-18490C856F5D}" type="datetimeFigureOut">
              <a:rPr lang="ru-RU" smtClean="0"/>
              <a:t>11.04.2022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142BD59-0314-48B9-A1D4-C2281C134FD6}"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EC2D178-7FB3-4466-B753-18490C856F5D}" type="datetimeFigureOut">
              <a:rPr lang="ru-RU" smtClean="0"/>
              <a:t>11.04.2022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142BD59-0314-48B9-A1D4-C2281C134FD6}"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EC2D178-7FB3-4466-B753-18490C856F5D}" type="datetimeFigureOut">
              <a:rPr lang="ru-RU" smtClean="0"/>
              <a:t>11.04.2022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142BD59-0314-48B9-A1D4-C2281C134FD6}"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C2D178-7FB3-4466-B753-18490C856F5D}" type="datetimeFigureOut">
              <a:rPr lang="ru-RU" smtClean="0"/>
              <a:t>11.04.2022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42BD59-0314-48B9-A1D4-C2281C134FD6}"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779912" y="0"/>
            <a:ext cx="3888432" cy="1484784"/>
          </a:xfrm>
        </p:spPr>
        <p:txBody>
          <a:bodyPr>
            <a:normAutofit/>
          </a:bodyPr>
          <a:lstStyle/>
          <a:p>
            <a:pPr algn="r"/>
            <a:r>
              <a:rPr lang="ru-RU" sz="2000" dirty="0" smtClean="0"/>
              <a:t>Прокуратура города Вологды </a:t>
            </a:r>
            <a:br>
              <a:rPr lang="ru-RU" sz="2000" dirty="0" smtClean="0"/>
            </a:br>
            <a:r>
              <a:rPr lang="ru-RU" sz="2000" dirty="0" smtClean="0"/>
              <a:t>разъясняет</a:t>
            </a:r>
            <a:endParaRPr lang="ru-RU" sz="2000" dirty="0"/>
          </a:p>
        </p:txBody>
      </p:sp>
      <p:pic>
        <p:nvPicPr>
          <p:cNvPr id="4" name="Picture 2" descr="emblem_big"/>
          <p:cNvPicPr>
            <a:picLocks noChangeAspect="1" noChangeArrowheads="1"/>
          </p:cNvPicPr>
          <p:nvPr/>
        </p:nvPicPr>
        <p:blipFill>
          <a:blip r:embed="rId2" cstate="print"/>
          <a:srcRect/>
          <a:stretch>
            <a:fillRect/>
          </a:stretch>
        </p:blipFill>
        <p:spPr bwMode="auto">
          <a:xfrm>
            <a:off x="7812360" y="188640"/>
            <a:ext cx="1080120" cy="1041533"/>
          </a:xfrm>
          <a:prstGeom prst="rect">
            <a:avLst/>
          </a:prstGeom>
          <a:noFill/>
          <a:ln w="9525">
            <a:noFill/>
            <a:miter lim="800000"/>
            <a:headEnd/>
            <a:tailEnd/>
          </a:ln>
        </p:spPr>
      </p:pic>
      <p:pic>
        <p:nvPicPr>
          <p:cNvPr id="15362" name="Picture 2" descr="\\Artyomm\РАБОТА\Оксане\81a3e5b4-ac9e-505f-930c-e7ad97ca5b99.jpg"/>
          <p:cNvPicPr>
            <a:picLocks noChangeAspect="1" noChangeArrowheads="1"/>
          </p:cNvPicPr>
          <p:nvPr/>
        </p:nvPicPr>
        <p:blipFill>
          <a:blip r:embed="rId3" cstate="print"/>
          <a:srcRect/>
          <a:stretch>
            <a:fillRect/>
          </a:stretch>
        </p:blipFill>
        <p:spPr bwMode="auto">
          <a:xfrm rot="16200000">
            <a:off x="-1612397" y="1143837"/>
            <a:ext cx="6859673" cy="4571999"/>
          </a:xfrm>
          <a:prstGeom prst="rect">
            <a:avLst/>
          </a:prstGeom>
          <a:noFill/>
        </p:spPr>
      </p:pic>
      <p:sp>
        <p:nvSpPr>
          <p:cNvPr id="7" name="Овал 6"/>
          <p:cNvSpPr/>
          <p:nvPr/>
        </p:nvSpPr>
        <p:spPr>
          <a:xfrm>
            <a:off x="3635896" y="1556792"/>
            <a:ext cx="1008112" cy="936104"/>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3" name="Подзаголовок 2"/>
          <p:cNvSpPr>
            <a:spLocks noGrp="1"/>
          </p:cNvSpPr>
          <p:nvPr>
            <p:ph type="subTitle" idx="1"/>
          </p:nvPr>
        </p:nvSpPr>
        <p:spPr>
          <a:xfrm>
            <a:off x="3707904" y="1628800"/>
            <a:ext cx="5256584" cy="1080120"/>
          </a:xfrm>
        </p:spPr>
        <p:txBody>
          <a:bodyPr>
            <a:noAutofit/>
          </a:bodyPr>
          <a:lstStyle/>
          <a:p>
            <a:pPr algn="r"/>
            <a:r>
              <a:rPr lang="ru-RU" sz="4000" b="1" dirty="0">
                <a:solidFill>
                  <a:srgbClr val="FF0000"/>
                </a:solidFill>
              </a:rPr>
              <a:t>Правила безопасности для детей</a:t>
            </a:r>
          </a:p>
        </p:txBody>
      </p:sp>
      <p:sp>
        <p:nvSpPr>
          <p:cNvPr id="8" name="Овал 7"/>
          <p:cNvSpPr/>
          <p:nvPr/>
        </p:nvSpPr>
        <p:spPr>
          <a:xfrm>
            <a:off x="3707904" y="3284984"/>
            <a:ext cx="1008112" cy="936104"/>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9" name="Овал 8"/>
          <p:cNvSpPr/>
          <p:nvPr/>
        </p:nvSpPr>
        <p:spPr>
          <a:xfrm>
            <a:off x="3707904" y="4149080"/>
            <a:ext cx="1008112" cy="936104"/>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10" name="Овал 9"/>
          <p:cNvSpPr/>
          <p:nvPr/>
        </p:nvSpPr>
        <p:spPr>
          <a:xfrm>
            <a:off x="3707904" y="5085184"/>
            <a:ext cx="1008112" cy="936104"/>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15361" name="Rectangle 1"/>
          <p:cNvSpPr>
            <a:spLocks noChangeArrowheads="1"/>
          </p:cNvSpPr>
          <p:nvPr/>
        </p:nvSpPr>
        <p:spPr bwMode="auto">
          <a:xfrm>
            <a:off x="3923928" y="3362509"/>
            <a:ext cx="5040559"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a:r>
              <a:rPr lang="ru-RU" dirty="0"/>
              <a:t>С раннего детства ребенок должен знать, что люди бывают </a:t>
            </a:r>
            <a:r>
              <a:rPr lang="ru-RU" dirty="0" smtClean="0"/>
              <a:t>разные, и </a:t>
            </a:r>
            <a:r>
              <a:rPr lang="ru-RU" dirty="0"/>
              <a:t>общаться надо только с теми, кого знаешь</a:t>
            </a:r>
            <a:r>
              <a:rPr lang="ru-RU" dirty="0" smtClean="0"/>
              <a:t>.</a:t>
            </a:r>
          </a:p>
          <a:p>
            <a:pPr algn="r"/>
            <a:r>
              <a:rPr lang="ru-RU" dirty="0" smtClean="0"/>
              <a:t> </a:t>
            </a:r>
          </a:p>
          <a:p>
            <a:pPr algn="r"/>
            <a:r>
              <a:rPr lang="ru-RU" dirty="0" smtClean="0"/>
              <a:t>Соблюдая </a:t>
            </a:r>
            <a:r>
              <a:rPr lang="ru-RU" dirty="0"/>
              <a:t>правила безопасности, ваш ребенок сможет принять </a:t>
            </a:r>
            <a:endParaRPr lang="ru-RU" dirty="0" smtClean="0"/>
          </a:p>
          <a:p>
            <a:pPr algn="r"/>
            <a:r>
              <a:rPr lang="ru-RU" dirty="0" smtClean="0"/>
              <a:t>самое </a:t>
            </a:r>
            <a:r>
              <a:rPr lang="ru-RU" dirty="0"/>
              <a:t>правильное решение в сложной ситуации </a:t>
            </a:r>
            <a:endParaRPr lang="ru-RU" dirty="0" smtClean="0"/>
          </a:p>
          <a:p>
            <a:pPr algn="r"/>
            <a:r>
              <a:rPr lang="ru-RU" dirty="0" smtClean="0"/>
              <a:t>и </a:t>
            </a:r>
            <a:r>
              <a:rPr lang="ru-RU" dirty="0"/>
              <a:t>избежать встречи с преступником.</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Artyomm\РАБОТА\Оксане\uGbfiZoV.jpg"/>
          <p:cNvPicPr>
            <a:picLocks noChangeAspect="1" noChangeArrowheads="1"/>
          </p:cNvPicPr>
          <p:nvPr/>
        </p:nvPicPr>
        <p:blipFill>
          <a:blip r:embed="rId2" cstate="print"/>
          <a:srcRect r="32751" b="95520"/>
          <a:stretch>
            <a:fillRect/>
          </a:stretch>
        </p:blipFill>
        <p:spPr bwMode="auto">
          <a:xfrm>
            <a:off x="0" y="332656"/>
            <a:ext cx="4139952" cy="288032"/>
          </a:xfrm>
          <a:prstGeom prst="rect">
            <a:avLst/>
          </a:prstGeom>
          <a:noFill/>
        </p:spPr>
      </p:pic>
      <p:sp>
        <p:nvSpPr>
          <p:cNvPr id="5" name="Заголовок 1"/>
          <p:cNvSpPr>
            <a:spLocks noGrp="1"/>
          </p:cNvSpPr>
          <p:nvPr>
            <p:ph type="ctrTitle"/>
          </p:nvPr>
        </p:nvSpPr>
        <p:spPr>
          <a:xfrm>
            <a:off x="3779912" y="0"/>
            <a:ext cx="3888432" cy="1484784"/>
          </a:xfrm>
        </p:spPr>
        <p:txBody>
          <a:bodyPr>
            <a:normAutofit/>
          </a:bodyPr>
          <a:lstStyle/>
          <a:p>
            <a:pPr algn="r"/>
            <a:r>
              <a:rPr lang="ru-RU" sz="2000" dirty="0" smtClean="0"/>
              <a:t>Прокуратура города Вологды </a:t>
            </a:r>
            <a:br>
              <a:rPr lang="ru-RU" sz="2000" dirty="0" smtClean="0"/>
            </a:br>
            <a:r>
              <a:rPr lang="ru-RU" sz="2000" dirty="0" smtClean="0"/>
              <a:t>разъясняет</a:t>
            </a:r>
            <a:endParaRPr lang="ru-RU" sz="2000" dirty="0"/>
          </a:p>
        </p:txBody>
      </p:sp>
      <p:pic>
        <p:nvPicPr>
          <p:cNvPr id="6" name="Picture 2" descr="emblem_big"/>
          <p:cNvPicPr>
            <a:picLocks noChangeAspect="1" noChangeArrowheads="1"/>
          </p:cNvPicPr>
          <p:nvPr/>
        </p:nvPicPr>
        <p:blipFill>
          <a:blip r:embed="rId3" cstate="print"/>
          <a:srcRect/>
          <a:stretch>
            <a:fillRect/>
          </a:stretch>
        </p:blipFill>
        <p:spPr bwMode="auto">
          <a:xfrm>
            <a:off x="7812360" y="188640"/>
            <a:ext cx="1080120" cy="1041533"/>
          </a:xfrm>
          <a:prstGeom prst="rect">
            <a:avLst/>
          </a:prstGeom>
          <a:noFill/>
          <a:ln w="9525">
            <a:noFill/>
            <a:miter lim="800000"/>
            <a:headEnd/>
            <a:tailEnd/>
          </a:ln>
        </p:spPr>
      </p:pic>
      <p:pic>
        <p:nvPicPr>
          <p:cNvPr id="1027" name="Picture 3" descr="\\Artyomm\РАБОТА\Оксане\uGbfiZoV.jpg"/>
          <p:cNvPicPr>
            <a:picLocks noChangeAspect="1" noChangeArrowheads="1"/>
          </p:cNvPicPr>
          <p:nvPr/>
        </p:nvPicPr>
        <p:blipFill>
          <a:blip r:embed="rId2" cstate="print"/>
          <a:srcRect l="21384" r="38993"/>
          <a:stretch>
            <a:fillRect/>
          </a:stretch>
        </p:blipFill>
        <p:spPr bwMode="auto">
          <a:xfrm>
            <a:off x="1" y="599484"/>
            <a:ext cx="4139951" cy="6258515"/>
          </a:xfrm>
          <a:prstGeom prst="rect">
            <a:avLst/>
          </a:prstGeom>
          <a:noFill/>
        </p:spPr>
      </p:pic>
      <p:pic>
        <p:nvPicPr>
          <p:cNvPr id="10" name="Picture 5" descr="\\Artyomm\РАБОТА\Оксане\uGbfiZoV.jpg"/>
          <p:cNvPicPr>
            <a:picLocks noChangeAspect="1" noChangeArrowheads="1"/>
          </p:cNvPicPr>
          <p:nvPr/>
        </p:nvPicPr>
        <p:blipFill>
          <a:blip r:embed="rId2" cstate="print"/>
          <a:srcRect r="32751" b="95520"/>
          <a:stretch>
            <a:fillRect/>
          </a:stretch>
        </p:blipFill>
        <p:spPr bwMode="auto">
          <a:xfrm>
            <a:off x="0" y="0"/>
            <a:ext cx="4139952" cy="404664"/>
          </a:xfrm>
          <a:prstGeom prst="rect">
            <a:avLst/>
          </a:prstGeom>
          <a:noFill/>
        </p:spPr>
      </p:pic>
      <p:sp>
        <p:nvSpPr>
          <p:cNvPr id="11" name="Овал 10"/>
          <p:cNvSpPr/>
          <p:nvPr/>
        </p:nvSpPr>
        <p:spPr>
          <a:xfrm>
            <a:off x="3635896" y="1556792"/>
            <a:ext cx="1008112" cy="936104"/>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12" name="Подзаголовок 2"/>
          <p:cNvSpPr>
            <a:spLocks noGrp="1"/>
          </p:cNvSpPr>
          <p:nvPr>
            <p:ph type="subTitle" idx="1"/>
          </p:nvPr>
        </p:nvSpPr>
        <p:spPr>
          <a:xfrm>
            <a:off x="3779912" y="1700808"/>
            <a:ext cx="5256584" cy="1080120"/>
          </a:xfrm>
        </p:spPr>
        <p:txBody>
          <a:bodyPr>
            <a:noAutofit/>
          </a:bodyPr>
          <a:lstStyle/>
          <a:p>
            <a:pPr algn="r"/>
            <a:r>
              <a:rPr lang="ru-RU" sz="4000" b="1" dirty="0" smtClean="0">
                <a:solidFill>
                  <a:srgbClr val="FF0000"/>
                </a:solidFill>
              </a:rPr>
              <a:t>«Правила четырех НЕ»</a:t>
            </a:r>
            <a:endParaRPr lang="ru-RU" sz="4000" b="1" dirty="0">
              <a:solidFill>
                <a:srgbClr val="FF0000"/>
              </a:solidFill>
            </a:endParaRPr>
          </a:p>
        </p:txBody>
      </p:sp>
      <p:sp>
        <p:nvSpPr>
          <p:cNvPr id="13" name="Овал 12"/>
          <p:cNvSpPr/>
          <p:nvPr/>
        </p:nvSpPr>
        <p:spPr>
          <a:xfrm>
            <a:off x="3779912" y="3140968"/>
            <a:ext cx="720080" cy="720080"/>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23" name="Заголовок 1"/>
          <p:cNvSpPr txBox="1">
            <a:spLocks/>
          </p:cNvSpPr>
          <p:nvPr/>
        </p:nvSpPr>
        <p:spPr>
          <a:xfrm>
            <a:off x="5076056" y="836712"/>
            <a:ext cx="3888432" cy="1484784"/>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ru-RU" sz="2000" b="1" i="0" u="none" strike="noStrike" kern="1200" cap="none" spc="0" normalizeH="0" baseline="0" noProof="0" dirty="0" smtClean="0">
                <a:ln>
                  <a:noFill/>
                </a:ln>
                <a:solidFill>
                  <a:schemeClr val="tx1"/>
                </a:solidFill>
                <a:effectLst/>
                <a:uLnTx/>
                <a:uFillTx/>
                <a:latin typeface="+mj-lt"/>
                <a:ea typeface="+mj-ea"/>
                <a:cs typeface="+mj-cs"/>
              </a:rPr>
              <a:t>Ребенку нужно навсегда усвоить</a:t>
            </a:r>
          </a:p>
        </p:txBody>
      </p:sp>
      <p:sp>
        <p:nvSpPr>
          <p:cNvPr id="24" name="Овал 23"/>
          <p:cNvSpPr/>
          <p:nvPr/>
        </p:nvSpPr>
        <p:spPr>
          <a:xfrm>
            <a:off x="3779912" y="3933056"/>
            <a:ext cx="720080" cy="720080"/>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25" name="Овал 24"/>
          <p:cNvSpPr/>
          <p:nvPr/>
        </p:nvSpPr>
        <p:spPr>
          <a:xfrm>
            <a:off x="3779912" y="4725144"/>
            <a:ext cx="720080" cy="720080"/>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26" name="Овал 25"/>
          <p:cNvSpPr/>
          <p:nvPr/>
        </p:nvSpPr>
        <p:spPr>
          <a:xfrm>
            <a:off x="3779912" y="5517232"/>
            <a:ext cx="720080" cy="720080"/>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16" name="Rectangle 1"/>
          <p:cNvSpPr>
            <a:spLocks noChangeArrowheads="1"/>
          </p:cNvSpPr>
          <p:nvPr/>
        </p:nvSpPr>
        <p:spPr bwMode="auto">
          <a:xfrm>
            <a:off x="4355977" y="3140968"/>
            <a:ext cx="3672407"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dirty="0" smtClean="0"/>
              <a:t>Не </a:t>
            </a:r>
            <a:r>
              <a:rPr lang="ru-RU" dirty="0"/>
              <a:t>разговаривай с незнакомцами и не впускай их в </a:t>
            </a:r>
            <a:r>
              <a:rPr lang="ru-RU" dirty="0" smtClean="0"/>
              <a:t>дом.</a:t>
            </a:r>
          </a:p>
        </p:txBody>
      </p:sp>
      <p:sp>
        <p:nvSpPr>
          <p:cNvPr id="27" name="Rectangle 1"/>
          <p:cNvSpPr>
            <a:spLocks noChangeArrowheads="1"/>
          </p:cNvSpPr>
          <p:nvPr/>
        </p:nvSpPr>
        <p:spPr bwMode="auto">
          <a:xfrm>
            <a:off x="4427984" y="3825914"/>
            <a:ext cx="5040559"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dirty="0"/>
          </a:p>
          <a:p>
            <a:r>
              <a:rPr lang="ru-RU" dirty="0" smtClean="0"/>
              <a:t>Не </a:t>
            </a:r>
            <a:r>
              <a:rPr lang="ru-RU" dirty="0"/>
              <a:t>заходи с ними в лифт или </a:t>
            </a:r>
            <a:r>
              <a:rPr lang="ru-RU" dirty="0" smtClean="0"/>
              <a:t>подъезд.</a:t>
            </a:r>
          </a:p>
        </p:txBody>
      </p:sp>
      <p:sp>
        <p:nvSpPr>
          <p:cNvPr id="28" name="Rectangle 1"/>
          <p:cNvSpPr>
            <a:spLocks noChangeArrowheads="1"/>
          </p:cNvSpPr>
          <p:nvPr/>
        </p:nvSpPr>
        <p:spPr bwMode="auto">
          <a:xfrm>
            <a:off x="4427984" y="4581128"/>
            <a:ext cx="5040559"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dirty="0"/>
          </a:p>
          <a:p>
            <a:r>
              <a:rPr lang="ru-RU" dirty="0" smtClean="0"/>
              <a:t>Не </a:t>
            </a:r>
            <a:r>
              <a:rPr lang="ru-RU" dirty="0"/>
              <a:t>садись в машину к </a:t>
            </a:r>
            <a:r>
              <a:rPr lang="ru-RU" dirty="0" smtClean="0"/>
              <a:t>незнакомцам.</a:t>
            </a:r>
          </a:p>
        </p:txBody>
      </p:sp>
      <p:sp>
        <p:nvSpPr>
          <p:cNvPr id="29" name="Rectangle 1"/>
          <p:cNvSpPr>
            <a:spLocks noChangeArrowheads="1"/>
          </p:cNvSpPr>
          <p:nvPr/>
        </p:nvSpPr>
        <p:spPr bwMode="auto">
          <a:xfrm>
            <a:off x="4427984" y="5202777"/>
            <a:ext cx="5040559"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dirty="0"/>
          </a:p>
          <a:p>
            <a:r>
              <a:rPr lang="ru-RU" dirty="0" smtClean="0"/>
              <a:t>Не </a:t>
            </a:r>
            <a:r>
              <a:rPr lang="ru-RU" dirty="0"/>
              <a:t>задерживайся на улице после школы, особенно с наступлением темноты</a:t>
            </a:r>
            <a:r>
              <a:rPr lang="ru-RU" dirty="0" smtClean="0"/>
              <a:t>.</a:t>
            </a:r>
            <a:endParaRPr lang="ru-RU" dirty="0"/>
          </a:p>
        </p:txBody>
      </p:sp>
      <p:sp>
        <p:nvSpPr>
          <p:cNvPr id="31" name="Подзаголовок 2"/>
          <p:cNvSpPr txBox="1">
            <a:spLocks/>
          </p:cNvSpPr>
          <p:nvPr/>
        </p:nvSpPr>
        <p:spPr>
          <a:xfrm>
            <a:off x="3707904" y="3212976"/>
            <a:ext cx="612576" cy="1080120"/>
          </a:xfrm>
          <a:prstGeom prst="rect">
            <a:avLst/>
          </a:prstGeom>
        </p:spPr>
        <p:txBody>
          <a:bodyPr vert="horz" lIns="91440" tIns="45720" rIns="91440" bIns="45720" rtlCol="0">
            <a:noAutofit/>
          </a:body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3000" b="1" i="0" u="none" strike="noStrike" kern="1200" cap="none" spc="0" normalizeH="0" baseline="0" noProof="0" dirty="0" smtClean="0">
                <a:ln>
                  <a:noFill/>
                </a:ln>
                <a:solidFill>
                  <a:srgbClr val="FF0000"/>
                </a:solidFill>
                <a:effectLst/>
                <a:uLnTx/>
                <a:uFillTx/>
                <a:latin typeface="+mn-lt"/>
                <a:ea typeface="+mn-ea"/>
                <a:cs typeface="+mn-cs"/>
              </a:rPr>
              <a:t>1</a:t>
            </a:r>
          </a:p>
        </p:txBody>
      </p:sp>
      <p:sp>
        <p:nvSpPr>
          <p:cNvPr id="32" name="Подзаголовок 2"/>
          <p:cNvSpPr txBox="1">
            <a:spLocks/>
          </p:cNvSpPr>
          <p:nvPr/>
        </p:nvSpPr>
        <p:spPr>
          <a:xfrm>
            <a:off x="3779912" y="4005064"/>
            <a:ext cx="612576" cy="1080120"/>
          </a:xfrm>
          <a:prstGeom prst="rect">
            <a:avLst/>
          </a:prstGeom>
        </p:spPr>
        <p:txBody>
          <a:bodyPr vert="horz" lIns="91440" tIns="45720" rIns="91440" bIns="45720" rtlCol="0">
            <a:noAutofit/>
          </a:body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3000" b="1" i="0" u="none" strike="noStrike" kern="1200" cap="none" spc="0" normalizeH="0" baseline="0" noProof="0" dirty="0" smtClean="0">
                <a:ln>
                  <a:noFill/>
                </a:ln>
                <a:solidFill>
                  <a:srgbClr val="FF0000"/>
                </a:solidFill>
                <a:effectLst/>
                <a:uLnTx/>
                <a:uFillTx/>
                <a:latin typeface="+mn-lt"/>
                <a:ea typeface="+mn-ea"/>
                <a:cs typeface="+mn-cs"/>
              </a:rPr>
              <a:t>2</a:t>
            </a:r>
          </a:p>
        </p:txBody>
      </p:sp>
      <p:sp>
        <p:nvSpPr>
          <p:cNvPr id="33" name="Подзаголовок 2"/>
          <p:cNvSpPr txBox="1">
            <a:spLocks/>
          </p:cNvSpPr>
          <p:nvPr/>
        </p:nvSpPr>
        <p:spPr>
          <a:xfrm>
            <a:off x="3779912" y="4797152"/>
            <a:ext cx="612576" cy="1080120"/>
          </a:xfrm>
          <a:prstGeom prst="rect">
            <a:avLst/>
          </a:prstGeom>
        </p:spPr>
        <p:txBody>
          <a:bodyPr vert="horz" lIns="91440" tIns="45720" rIns="91440" bIns="45720" rtlCol="0">
            <a:noAutofit/>
          </a:body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3000" b="1" i="0" u="none" strike="noStrike" kern="1200" cap="none" spc="0" normalizeH="0" baseline="0" noProof="0" dirty="0" smtClean="0">
                <a:ln>
                  <a:noFill/>
                </a:ln>
                <a:solidFill>
                  <a:srgbClr val="FF0000"/>
                </a:solidFill>
                <a:effectLst/>
                <a:uLnTx/>
                <a:uFillTx/>
                <a:latin typeface="+mn-lt"/>
                <a:ea typeface="+mn-ea"/>
                <a:cs typeface="+mn-cs"/>
              </a:rPr>
              <a:t>3</a:t>
            </a:r>
          </a:p>
        </p:txBody>
      </p:sp>
      <p:sp>
        <p:nvSpPr>
          <p:cNvPr id="34" name="Подзаголовок 2"/>
          <p:cNvSpPr txBox="1">
            <a:spLocks/>
          </p:cNvSpPr>
          <p:nvPr/>
        </p:nvSpPr>
        <p:spPr>
          <a:xfrm>
            <a:off x="3779912" y="5517232"/>
            <a:ext cx="612576" cy="1080120"/>
          </a:xfrm>
          <a:prstGeom prst="rect">
            <a:avLst/>
          </a:prstGeom>
        </p:spPr>
        <p:txBody>
          <a:bodyPr vert="horz" lIns="91440" tIns="45720" rIns="91440" bIns="45720" rtlCol="0">
            <a:noAutofit/>
          </a:body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3000" b="1" i="0" u="none" strike="noStrike" kern="1200" cap="none" spc="0" normalizeH="0" baseline="0" noProof="0" dirty="0" smtClean="0">
                <a:ln>
                  <a:noFill/>
                </a:ln>
                <a:solidFill>
                  <a:srgbClr val="FF0000"/>
                </a:solidFill>
                <a:effectLst/>
                <a:uLnTx/>
                <a:uFillTx/>
                <a:latin typeface="+mn-lt"/>
                <a:ea typeface="+mn-ea"/>
                <a:cs typeface="+mn-cs"/>
              </a:rPr>
              <a:t>4</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ctrTitle"/>
          </p:nvPr>
        </p:nvSpPr>
        <p:spPr>
          <a:xfrm>
            <a:off x="3779912" y="0"/>
            <a:ext cx="3888432" cy="1484784"/>
          </a:xfrm>
        </p:spPr>
        <p:txBody>
          <a:bodyPr>
            <a:normAutofit/>
          </a:bodyPr>
          <a:lstStyle/>
          <a:p>
            <a:pPr algn="r"/>
            <a:r>
              <a:rPr lang="ru-RU" sz="2000" dirty="0" smtClean="0"/>
              <a:t>Прокуратура города Вологды </a:t>
            </a:r>
            <a:br>
              <a:rPr lang="ru-RU" sz="2000" dirty="0" smtClean="0"/>
            </a:br>
            <a:r>
              <a:rPr lang="ru-RU" sz="2000" dirty="0" smtClean="0"/>
              <a:t>разъясняет</a:t>
            </a:r>
            <a:endParaRPr lang="ru-RU" sz="2000" dirty="0"/>
          </a:p>
        </p:txBody>
      </p:sp>
      <p:pic>
        <p:nvPicPr>
          <p:cNvPr id="5" name="Picture 2" descr="emblem_big"/>
          <p:cNvPicPr>
            <a:picLocks noChangeAspect="1" noChangeArrowheads="1"/>
          </p:cNvPicPr>
          <p:nvPr/>
        </p:nvPicPr>
        <p:blipFill>
          <a:blip r:embed="rId2" cstate="print"/>
          <a:srcRect/>
          <a:stretch>
            <a:fillRect/>
          </a:stretch>
        </p:blipFill>
        <p:spPr bwMode="auto">
          <a:xfrm>
            <a:off x="7812360" y="188640"/>
            <a:ext cx="1080120" cy="1041533"/>
          </a:xfrm>
          <a:prstGeom prst="rect">
            <a:avLst/>
          </a:prstGeom>
          <a:noFill/>
          <a:ln w="9525">
            <a:noFill/>
            <a:miter lim="800000"/>
            <a:headEnd/>
            <a:tailEnd/>
          </a:ln>
        </p:spPr>
      </p:pic>
      <p:sp>
        <p:nvSpPr>
          <p:cNvPr id="6" name="Заголовок 1"/>
          <p:cNvSpPr txBox="1">
            <a:spLocks/>
          </p:cNvSpPr>
          <p:nvPr/>
        </p:nvSpPr>
        <p:spPr>
          <a:xfrm>
            <a:off x="5076056" y="1196752"/>
            <a:ext cx="3888432" cy="1484784"/>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ru-RU" sz="2000" b="1" i="0" u="none" strike="noStrike" kern="1200" cap="none" spc="0" normalizeH="0" baseline="0" noProof="0" dirty="0" smtClean="0">
                <a:ln>
                  <a:noFill/>
                </a:ln>
                <a:solidFill>
                  <a:srgbClr val="FF0000"/>
                </a:solidFill>
                <a:effectLst/>
                <a:uLnTx/>
                <a:uFillTx/>
                <a:latin typeface="+mj-lt"/>
                <a:ea typeface="+mj-ea"/>
                <a:cs typeface="+mj-cs"/>
              </a:rPr>
              <a:t>Ребенку нужно навсегда усвоить</a:t>
            </a:r>
          </a:p>
        </p:txBody>
      </p:sp>
      <p:sp>
        <p:nvSpPr>
          <p:cNvPr id="10" name="Заголовок 1"/>
          <p:cNvSpPr txBox="1">
            <a:spLocks/>
          </p:cNvSpPr>
          <p:nvPr/>
        </p:nvSpPr>
        <p:spPr>
          <a:xfrm>
            <a:off x="4499992" y="2132856"/>
            <a:ext cx="4392488" cy="4725144"/>
          </a:xfrm>
          <a:prstGeom prst="rect">
            <a:avLst/>
          </a:prstGeom>
        </p:spPr>
        <p:txBody>
          <a:bodyPr vert="horz" lIns="91440" tIns="45720" rIns="91440" bIns="45720" rtlCol="0" anchor="ctr">
            <a:normAutofit/>
          </a:bodyPr>
          <a:lstStyle/>
          <a:p>
            <a:pPr algn="just"/>
            <a:r>
              <a:rPr lang="ru-RU" sz="2000" dirty="0"/>
              <a:t> </a:t>
            </a:r>
            <a:r>
              <a:rPr lang="en-US" sz="2000" b="1" dirty="0" smtClean="0">
                <a:solidFill>
                  <a:srgbClr val="FF0000"/>
                </a:solidFill>
              </a:rPr>
              <a:t>                        </a:t>
            </a:r>
            <a:r>
              <a:rPr lang="en-US" sz="2000" b="1" dirty="0" smtClean="0"/>
              <a:t> - </a:t>
            </a:r>
            <a:r>
              <a:rPr lang="ru-RU" sz="2000" b="1" dirty="0" smtClean="0"/>
              <a:t>это </a:t>
            </a:r>
            <a:r>
              <a:rPr lang="ru-RU" sz="2000" b="1" dirty="0"/>
              <a:t>любой человек, которого не знает сам ребенок.</a:t>
            </a:r>
            <a:endParaRPr lang="ru-RU" sz="2000" dirty="0"/>
          </a:p>
          <a:p>
            <a:pPr algn="just"/>
            <a:r>
              <a:rPr lang="ru-RU" sz="2000" b="1" dirty="0"/>
              <a:t>Незнакомец может назвать ребенка по имени, сказать, что пришел по просьбе его мамы, может позвать посмотреть мультфильмы или предложить конфету. Но если человек ребенку незнаком, то он должен на все предложения отвечать отказом и в случае опасности кричать: </a:t>
            </a:r>
            <a:r>
              <a:rPr lang="ru-RU" sz="2800" b="1" dirty="0">
                <a:solidFill>
                  <a:srgbClr val="FF0000"/>
                </a:solidFill>
              </a:rPr>
              <a:t>«Я его не знаю!»</a:t>
            </a:r>
            <a:endParaRPr lang="ru-RU" sz="2800" dirty="0">
              <a:solidFill>
                <a:srgbClr val="FF0000"/>
              </a:solidFill>
            </a:endParaRPr>
          </a:p>
        </p:txBody>
      </p:sp>
      <p:pic>
        <p:nvPicPr>
          <p:cNvPr id="14337" name="Picture 1" descr="\\Artyomm\РАБОТА\Оксане\UyCf5rlLeY2TogklLWH_x4A6DkldGxJd_1240_832.jpg"/>
          <p:cNvPicPr>
            <a:picLocks noChangeAspect="1" noChangeArrowheads="1"/>
          </p:cNvPicPr>
          <p:nvPr/>
        </p:nvPicPr>
        <p:blipFill>
          <a:blip r:embed="rId3" cstate="print"/>
          <a:srcRect r="58791"/>
          <a:stretch>
            <a:fillRect/>
          </a:stretch>
        </p:blipFill>
        <p:spPr bwMode="auto">
          <a:xfrm>
            <a:off x="0" y="0"/>
            <a:ext cx="4211960" cy="6858000"/>
          </a:xfrm>
          <a:prstGeom prst="rect">
            <a:avLst/>
          </a:prstGeom>
          <a:noFill/>
        </p:spPr>
      </p:pic>
      <p:sp>
        <p:nvSpPr>
          <p:cNvPr id="12" name="Овал 11"/>
          <p:cNvSpPr/>
          <p:nvPr/>
        </p:nvSpPr>
        <p:spPr>
          <a:xfrm>
            <a:off x="3779912" y="2636912"/>
            <a:ext cx="720080" cy="720080"/>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13" name="Прямоугольник 12"/>
          <p:cNvSpPr/>
          <p:nvPr/>
        </p:nvSpPr>
        <p:spPr>
          <a:xfrm>
            <a:off x="3923928" y="2708920"/>
            <a:ext cx="2227148" cy="523220"/>
          </a:xfrm>
          <a:prstGeom prst="rect">
            <a:avLst/>
          </a:prstGeom>
        </p:spPr>
        <p:txBody>
          <a:bodyPr wrap="none">
            <a:spAutoFit/>
          </a:bodyPr>
          <a:lstStyle/>
          <a:p>
            <a:r>
              <a:rPr lang="ru-RU" dirty="0" smtClean="0"/>
              <a:t> </a:t>
            </a:r>
            <a:r>
              <a:rPr lang="ru-RU" sz="2800" b="1" dirty="0" smtClean="0">
                <a:solidFill>
                  <a:srgbClr val="FF0000"/>
                </a:solidFill>
              </a:rPr>
              <a:t>незнакомец</a:t>
            </a:r>
            <a:r>
              <a:rPr lang="ru-RU" sz="2800" b="1" dirty="0" smtClean="0"/>
              <a:t> </a:t>
            </a:r>
            <a:endParaRPr lang="ru-RU"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descr="\\Artyomm\РАБОТА\Оксане\15_08_2017_chtoby_rebyonok_ne_obwalsya_s_neznakomcami_kak_ob_yasnit.jpg"/>
          <p:cNvPicPr>
            <a:picLocks noChangeAspect="1" noChangeArrowheads="1"/>
          </p:cNvPicPr>
          <p:nvPr/>
        </p:nvPicPr>
        <p:blipFill>
          <a:blip r:embed="rId2" cstate="print"/>
          <a:srcRect l="37166" r="21959"/>
          <a:stretch>
            <a:fillRect/>
          </a:stretch>
        </p:blipFill>
        <p:spPr bwMode="auto">
          <a:xfrm>
            <a:off x="0" y="0"/>
            <a:ext cx="4211960" cy="6858000"/>
          </a:xfrm>
          <a:prstGeom prst="rect">
            <a:avLst/>
          </a:prstGeom>
          <a:noFill/>
        </p:spPr>
      </p:pic>
      <p:sp>
        <p:nvSpPr>
          <p:cNvPr id="4" name="Заголовок 1"/>
          <p:cNvSpPr>
            <a:spLocks noGrp="1"/>
          </p:cNvSpPr>
          <p:nvPr>
            <p:ph type="ctrTitle"/>
          </p:nvPr>
        </p:nvSpPr>
        <p:spPr>
          <a:xfrm>
            <a:off x="3779912" y="0"/>
            <a:ext cx="3888432" cy="1484784"/>
          </a:xfrm>
        </p:spPr>
        <p:txBody>
          <a:bodyPr>
            <a:normAutofit/>
          </a:bodyPr>
          <a:lstStyle/>
          <a:p>
            <a:pPr algn="r"/>
            <a:r>
              <a:rPr lang="ru-RU" sz="2000" dirty="0" smtClean="0"/>
              <a:t>Прокуратура города Вологды </a:t>
            </a:r>
            <a:br>
              <a:rPr lang="ru-RU" sz="2000" dirty="0" smtClean="0"/>
            </a:br>
            <a:r>
              <a:rPr lang="ru-RU" sz="2000" dirty="0" smtClean="0"/>
              <a:t>разъясняет</a:t>
            </a:r>
            <a:endParaRPr lang="ru-RU" sz="2000" dirty="0"/>
          </a:p>
        </p:txBody>
      </p:sp>
      <p:pic>
        <p:nvPicPr>
          <p:cNvPr id="5" name="Picture 2" descr="emblem_big"/>
          <p:cNvPicPr>
            <a:picLocks noChangeAspect="1" noChangeArrowheads="1"/>
          </p:cNvPicPr>
          <p:nvPr/>
        </p:nvPicPr>
        <p:blipFill>
          <a:blip r:embed="rId3" cstate="print"/>
          <a:srcRect/>
          <a:stretch>
            <a:fillRect/>
          </a:stretch>
        </p:blipFill>
        <p:spPr bwMode="auto">
          <a:xfrm>
            <a:off x="7812360" y="188640"/>
            <a:ext cx="1080120" cy="1041533"/>
          </a:xfrm>
          <a:prstGeom prst="rect">
            <a:avLst/>
          </a:prstGeom>
          <a:noFill/>
          <a:ln w="9525">
            <a:noFill/>
            <a:miter lim="800000"/>
            <a:headEnd/>
            <a:tailEnd/>
          </a:ln>
        </p:spPr>
      </p:pic>
      <p:sp>
        <p:nvSpPr>
          <p:cNvPr id="6" name="Заголовок 1"/>
          <p:cNvSpPr txBox="1">
            <a:spLocks/>
          </p:cNvSpPr>
          <p:nvPr/>
        </p:nvSpPr>
        <p:spPr>
          <a:xfrm>
            <a:off x="5076056" y="1196752"/>
            <a:ext cx="3888432" cy="1484784"/>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ru-RU" sz="2000" b="1" i="0" u="none" strike="noStrike" kern="1200" cap="none" spc="0" normalizeH="0" baseline="0" noProof="0" dirty="0" smtClean="0">
                <a:ln>
                  <a:noFill/>
                </a:ln>
                <a:solidFill>
                  <a:srgbClr val="FF0000"/>
                </a:solidFill>
                <a:effectLst/>
                <a:uLnTx/>
                <a:uFillTx/>
                <a:latin typeface="+mj-lt"/>
                <a:ea typeface="+mj-ea"/>
                <a:cs typeface="+mj-cs"/>
              </a:rPr>
              <a:t>Ребенку нужно навсегда усвоить</a:t>
            </a:r>
          </a:p>
        </p:txBody>
      </p:sp>
      <p:sp>
        <p:nvSpPr>
          <p:cNvPr id="10" name="Заголовок 1"/>
          <p:cNvSpPr txBox="1">
            <a:spLocks/>
          </p:cNvSpPr>
          <p:nvPr/>
        </p:nvSpPr>
        <p:spPr>
          <a:xfrm>
            <a:off x="4499992" y="2132856"/>
            <a:ext cx="4392488" cy="4176464"/>
          </a:xfrm>
          <a:prstGeom prst="rect">
            <a:avLst/>
          </a:prstGeom>
        </p:spPr>
        <p:txBody>
          <a:bodyPr vert="horz" lIns="91440" tIns="45720" rIns="91440" bIns="45720" rtlCol="0" anchor="ctr">
            <a:normAutofit/>
          </a:bodyPr>
          <a:lstStyle/>
          <a:p>
            <a:pPr algn="just"/>
            <a:r>
              <a:rPr lang="ru-RU" sz="2000" dirty="0" smtClean="0"/>
              <a:t>                            необходимо </a:t>
            </a:r>
            <a:r>
              <a:rPr lang="ru-RU" sz="2000" dirty="0"/>
              <a:t>внушить ребенку, что никогда и ни при каких обстоятельствах они не пришлют за ним в школу, домой или во двор незнакомого человека. Если такой человек подойдет, кем бы он ни назвался, надо немедленно бежать в людное место, звонить родителям или обратиться к полицейскому.</a:t>
            </a:r>
          </a:p>
        </p:txBody>
      </p:sp>
      <p:sp>
        <p:nvSpPr>
          <p:cNvPr id="12" name="Овал 11"/>
          <p:cNvSpPr/>
          <p:nvPr/>
        </p:nvSpPr>
        <p:spPr>
          <a:xfrm>
            <a:off x="3851920" y="2636912"/>
            <a:ext cx="720080" cy="720080"/>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13" name="Прямоугольник 12"/>
          <p:cNvSpPr/>
          <p:nvPr/>
        </p:nvSpPr>
        <p:spPr>
          <a:xfrm>
            <a:off x="3923928" y="2708920"/>
            <a:ext cx="2261453" cy="523220"/>
          </a:xfrm>
          <a:prstGeom prst="rect">
            <a:avLst/>
          </a:prstGeom>
        </p:spPr>
        <p:txBody>
          <a:bodyPr wrap="none">
            <a:spAutoFit/>
          </a:bodyPr>
          <a:lstStyle/>
          <a:p>
            <a:r>
              <a:rPr lang="ru-RU" sz="2800" b="1" dirty="0" smtClean="0">
                <a:solidFill>
                  <a:srgbClr val="FF0000"/>
                </a:solidFill>
              </a:rPr>
              <a:t>РОДИТЕЛЯМ</a:t>
            </a:r>
            <a:r>
              <a:rPr lang="ru-RU" sz="2800" b="1" dirty="0" smtClean="0"/>
              <a:t> </a:t>
            </a:r>
            <a:endParaRPr lang="ru-RU" sz="2800"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210</TotalTime>
  <Words>130</Words>
  <Application>Microsoft Office PowerPoint</Application>
  <PresentationFormat>Экран (4:3)</PresentationFormat>
  <Paragraphs>30</Paragraphs>
  <Slides>4</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4</vt:i4>
      </vt:variant>
    </vt:vector>
  </HeadingPairs>
  <TitlesOfParts>
    <vt:vector size="7" baseType="lpstr">
      <vt:lpstr>Arial</vt:lpstr>
      <vt:lpstr>Calibri</vt:lpstr>
      <vt:lpstr>Тема Office</vt:lpstr>
      <vt:lpstr>Прокуратура города Вологды  разъясняет</vt:lpstr>
      <vt:lpstr>Прокуратура города Вологды  разъясняет</vt:lpstr>
      <vt:lpstr>Прокуратура города Вологды  разъясняет</vt:lpstr>
      <vt:lpstr>Прокуратура города Вологды  разъясняет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Прокуратура города Вологды разъясняет</dc:title>
  <dc:creator>User Windows</dc:creator>
  <cp:lastModifiedBy>Ражева Оксана Александровна</cp:lastModifiedBy>
  <cp:revision>24</cp:revision>
  <dcterms:created xsi:type="dcterms:W3CDTF">2022-04-10T12:01:32Z</dcterms:created>
  <dcterms:modified xsi:type="dcterms:W3CDTF">2022-04-11T14:11:49Z</dcterms:modified>
</cp:coreProperties>
</file>